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0" r:id="rId4"/>
    <p:sldId id="300" r:id="rId5"/>
    <p:sldId id="308" r:id="rId6"/>
    <p:sldId id="302" r:id="rId7"/>
    <p:sldId id="322" r:id="rId8"/>
    <p:sldId id="303" r:id="rId9"/>
    <p:sldId id="304" r:id="rId10"/>
    <p:sldId id="305" r:id="rId11"/>
    <p:sldId id="323" r:id="rId12"/>
    <p:sldId id="306" r:id="rId13"/>
    <p:sldId id="258" r:id="rId14"/>
    <p:sldId id="321" r:id="rId15"/>
    <p:sldId id="318" r:id="rId16"/>
    <p:sldId id="320" r:id="rId17"/>
    <p:sldId id="313" r:id="rId18"/>
    <p:sldId id="315" r:id="rId19"/>
    <p:sldId id="314" r:id="rId20"/>
    <p:sldId id="316" r:id="rId21"/>
    <p:sldId id="317" r:id="rId22"/>
    <p:sldId id="292" r:id="rId23"/>
    <p:sldId id="319" r:id="rId24"/>
    <p:sldId id="263" r:id="rId25"/>
    <p:sldId id="307" r:id="rId26"/>
    <p:sldId id="310" r:id="rId27"/>
    <p:sldId id="309" r:id="rId28"/>
    <p:sldId id="31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58"/>
    <p:restoredTop sz="91484"/>
  </p:normalViewPr>
  <p:slideViewPr>
    <p:cSldViewPr snapToGrid="0" snapToObjects="1">
      <p:cViewPr varScale="1">
        <p:scale>
          <a:sx n="99" d="100"/>
          <a:sy n="99" d="100"/>
        </p:scale>
        <p:origin x="176" y="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0D3A5-303E-0A47-A003-0318D9F956E8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6DC87-27DA-5147-B329-2B7B2611A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2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DA6E8-928C-804C-A9FC-FE5E98EEF48A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A3FE9-BC82-B545-B73C-8EC64496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Conventions-</a:t>
            </a:r>
            <a:r>
              <a:rPr lang="en-US" baseline="0" dirty="0" smtClean="0"/>
              <a:t> courier font means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87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will</a:t>
            </a:r>
            <a:r>
              <a:rPr lang="en-US" baseline="0" dirty="0" smtClean="0"/>
              <a:t> coerce values to the same type (most likely strings) if you try to mix data types.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50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Note- NA</a:t>
            </a:r>
            <a:r>
              <a:rPr lang="en-US" baseline="0" dirty="0" smtClean="0"/>
              <a:t> is used for both character and numeric in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0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5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personal</a:t>
            </a:r>
            <a:r>
              <a:rPr lang="en-US" baseline="0" dirty="0" smtClean="0"/>
              <a:t> favorite....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0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1.) Loading Data</a:t>
            </a:r>
          </a:p>
          <a:p>
            <a:r>
              <a:rPr lang="en-US" baseline="0" dirty="0" smtClean="0"/>
              <a:t>2.) Data </a:t>
            </a:r>
            <a:r>
              <a:rPr lang="en-US" baseline="0" dirty="0" smtClean="0"/>
              <a:t>Management in five commands</a:t>
            </a:r>
            <a:endParaRPr lang="en-US" baseline="0" dirty="0" smtClean="0"/>
          </a:p>
          <a:p>
            <a:r>
              <a:rPr lang="en-US" baseline="0" dirty="0" smtClean="0"/>
              <a:t>3.) </a:t>
            </a:r>
            <a:r>
              <a:rPr lang="en-US" baseline="0" dirty="0" smtClean="0"/>
              <a:t>Basic graphs</a:t>
            </a:r>
            <a:endParaRPr lang="en-US" baseline="0" dirty="0" smtClean="0"/>
          </a:p>
          <a:p>
            <a:r>
              <a:rPr lang="en-US" baseline="0" dirty="0" smtClean="0"/>
              <a:t>4.) Want to do more?  Let’s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1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How</a:t>
            </a:r>
            <a:r>
              <a:rPr lang="en-US" baseline="0" dirty="0" smtClean="0"/>
              <a:t> many people have used a statistics package before? Which packages?</a:t>
            </a:r>
          </a:p>
          <a:p>
            <a:r>
              <a:rPr lang="en-US" baseline="0" dirty="0" smtClean="0"/>
              <a:t>2. How many people have coded using a programming language before?  Which languages?</a:t>
            </a:r>
            <a:endParaRPr lang="en-US" baseline="0" dirty="0"/>
          </a:p>
          <a:p>
            <a:r>
              <a:rPr lang="en-US" baseline="0" dirty="0" smtClean="0"/>
              <a:t>3. How many of you have to use R for class?  your own research?  just interested?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this slide, we do a bit of housekeeping.</a:t>
            </a:r>
          </a:p>
          <a:p>
            <a:r>
              <a:rPr lang="en-US" baseline="0" dirty="0" smtClean="0"/>
              <a:t>get everyone in the same directory</a:t>
            </a:r>
          </a:p>
          <a:p>
            <a:r>
              <a:rPr lang="en-US" baseline="0" dirty="0" smtClean="0"/>
              <a:t>access to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comment about R- it’s very different from systems that rely on point and click interfaces and detailed menus.</a:t>
            </a:r>
          </a:p>
          <a:p>
            <a:r>
              <a:rPr lang="en-US" baseline="0" dirty="0" smtClean="0"/>
              <a:t>This is both a feature and potentially a real pain/challenge.</a:t>
            </a:r>
          </a:p>
          <a:p>
            <a:r>
              <a:rPr lang="en-US" baseline="0" dirty="0" smtClean="0"/>
              <a:t>Actually- excel remains a pretty good way to enter data into R (but be careful there).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38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How</a:t>
            </a:r>
            <a:r>
              <a:rPr lang="en-US" baseline="0" dirty="0" smtClean="0"/>
              <a:t> many people have used a statistics package before? Which packages?</a:t>
            </a:r>
          </a:p>
          <a:p>
            <a:r>
              <a:rPr lang="en-US" baseline="0" dirty="0" smtClean="0"/>
              <a:t>2. How many people have coded using a programming language before?  Which languages?</a:t>
            </a:r>
            <a:endParaRPr lang="en-US" baseline="0" dirty="0"/>
          </a:p>
          <a:p>
            <a:r>
              <a:rPr lang="en-US" baseline="0" dirty="0" smtClean="0"/>
              <a:t>3. How many of you have to use R for class?  your own research?  just interested?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40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should download zip file at this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3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Cool R Examples!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today, we are really focused</a:t>
            </a:r>
            <a:r>
              <a:rPr lang="en-US" baseline="0" dirty="0" smtClean="0"/>
              <a:t> on:</a:t>
            </a:r>
          </a:p>
          <a:p>
            <a:r>
              <a:rPr lang="en-US" baseline="0" dirty="0" smtClean="0"/>
              <a:t>1.) Typing commands at the command line</a:t>
            </a:r>
          </a:p>
          <a:p>
            <a:r>
              <a:rPr lang="en-US" baseline="0" dirty="0" smtClean="0"/>
              <a:t>2.) Working with </a:t>
            </a:r>
            <a:r>
              <a:rPr lang="en-US" baseline="0" dirty="0" err="1" smtClean="0"/>
              <a:t>dataframes</a:t>
            </a:r>
            <a:r>
              <a:rPr lang="en-US" baseline="0" dirty="0" smtClean="0"/>
              <a:t> (explain that)</a:t>
            </a:r>
          </a:p>
          <a:p>
            <a:r>
              <a:rPr lang="en-US" baseline="0" dirty="0" smtClean="0"/>
              <a:t>3.) BUT- we’d be remiss if we didn’t talk a little about the data type used to build </a:t>
            </a:r>
            <a:r>
              <a:rPr lang="en-US" baseline="0" dirty="0" err="1" smtClean="0"/>
              <a:t>dataframes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Mode() for type</a:t>
            </a:r>
          </a:p>
          <a:p>
            <a:r>
              <a:rPr lang="en-US" dirty="0" smtClean="0"/>
              <a:t>Scalars</a:t>
            </a:r>
            <a:r>
              <a:rPr lang="en-US" baseline="0" dirty="0" smtClean="0"/>
              <a:t> as one item 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3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958E45A-7E66-9C48-A2BA-B8EA4092941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R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FallR</a:t>
            </a:r>
            <a:r>
              <a:rPr lang="en-US" dirty="0" smtClean="0"/>
              <a:t>) – September 13, 2016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John Little and Joel Herndon</a:t>
            </a:r>
          </a:p>
          <a:p>
            <a:r>
              <a:rPr lang="en-US" sz="2000" dirty="0" err="1" smtClean="0"/>
              <a:t>askdata@duke.edu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927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698500"/>
            <a:ext cx="6654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598"/>
            <a:ext cx="9144000" cy="57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0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854200"/>
            <a:ext cx="3251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 few) Benefits of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Open source/free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2. Extensible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3. Integrated tools for reproducible research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4. Integrated tools for data sharing/publication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5</a:t>
            </a:r>
            <a:r>
              <a:rPr lang="en-US" dirty="0" smtClean="0"/>
              <a:t>. A full suite of data structures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6. Ability to chain commands to build complex workflows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Basics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(and a few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(Selected) Data </a:t>
            </a:r>
            <a:r>
              <a:rPr lang="en-US" dirty="0" err="1" smtClean="0"/>
              <a:t>STructures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(and a few data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491911" y="1673352"/>
            <a:ext cx="6505329" cy="47183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container for data of the same type</a:t>
            </a:r>
          </a:p>
          <a:p>
            <a:r>
              <a:rPr lang="en-US" dirty="0" smtClean="0"/>
              <a:t>Can hold numbers, text, logical values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smtClean="0">
                <a:latin typeface="Courier"/>
                <a:cs typeface="Courier"/>
              </a:rPr>
              <a:t>-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“plain”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calories </a:t>
            </a:r>
            <a:r>
              <a:rPr lang="en-US" sz="2400" dirty="0">
                <a:latin typeface="Courier"/>
                <a:cs typeface="Courier"/>
              </a:rPr>
              <a:t>&lt;- </a:t>
            </a:r>
            <a:r>
              <a:rPr lang="en-US" sz="2400" dirty="0" smtClean="0">
                <a:latin typeface="Courier"/>
                <a:cs typeface="Courier"/>
              </a:rPr>
              <a:t>200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topping &lt;- “chocolate”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delicious &lt;- TRUE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available &lt;- NA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type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[1] “plain”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0718" r="10718"/>
          <a:stretch>
            <a:fillRect/>
          </a:stretch>
        </p:blipFill>
        <p:spPr>
          <a:xfrm>
            <a:off x="282025" y="2827671"/>
            <a:ext cx="1994240" cy="2329874"/>
          </a:xfrm>
        </p:spPr>
      </p:pic>
    </p:spTree>
    <p:extLst>
      <p:ext uri="{BB962C8B-B14F-4D97-AF65-F5344CB8AC3E}">
        <p14:creationId xmlns:p14="http://schemas.microsoft.com/office/powerpoint/2010/main" val="3076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491911" y="1673352"/>
            <a:ext cx="6505329" cy="4718304"/>
          </a:xfrm>
        </p:spPr>
        <p:txBody>
          <a:bodyPr>
            <a:normAutofit/>
          </a:bodyPr>
          <a:lstStyle/>
          <a:p>
            <a:r>
              <a:rPr lang="en-US" dirty="0" smtClean="0"/>
              <a:t>A container for data of the same type</a:t>
            </a:r>
          </a:p>
          <a:p>
            <a:r>
              <a:rPr lang="en-US" dirty="0" smtClean="0"/>
              <a:t>Indexed starting at one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>
                <a:latin typeface="Courier"/>
                <a:cs typeface="Courier"/>
              </a:rPr>
              <a:t>&lt;-c</a:t>
            </a:r>
            <a:r>
              <a:rPr lang="en-US" sz="2400" dirty="0" smtClean="0">
                <a:latin typeface="Courier"/>
                <a:cs typeface="Courier"/>
              </a:rPr>
              <a:t>(”</a:t>
            </a:r>
            <a:r>
              <a:rPr lang="en-US" sz="2400" dirty="0" err="1" smtClean="0">
                <a:latin typeface="Courier"/>
                <a:cs typeface="Courier"/>
              </a:rPr>
              <a:t>plain”,“</a:t>
            </a:r>
            <a:r>
              <a:rPr lang="en-US" sz="2400" dirty="0" err="1">
                <a:latin typeface="Courier"/>
                <a:cs typeface="Courier"/>
              </a:rPr>
              <a:t>chocolate</a:t>
            </a:r>
            <a:r>
              <a:rPr lang="en-US" sz="2400" dirty="0" smtClean="0">
                <a:latin typeface="Courier"/>
                <a:cs typeface="Courier"/>
              </a:rPr>
              <a:t>”)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calories </a:t>
            </a:r>
            <a:r>
              <a:rPr lang="en-US" sz="2400" dirty="0">
                <a:latin typeface="Courier"/>
                <a:cs typeface="Courier"/>
              </a:rPr>
              <a:t>&lt;- c(</a:t>
            </a:r>
            <a:r>
              <a:rPr lang="en-US" sz="2400" dirty="0" smtClean="0">
                <a:latin typeface="Courier"/>
                <a:cs typeface="Courier"/>
              </a:rPr>
              <a:t>200,225)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topping</a:t>
            </a:r>
            <a:r>
              <a:rPr lang="en-US" sz="2400" dirty="0" smtClean="0">
                <a:latin typeface="Courier"/>
                <a:cs typeface="Courier"/>
              </a:rPr>
              <a:t>&lt;- c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smtClean="0">
                <a:latin typeface="Courier"/>
                <a:cs typeface="Courier"/>
              </a:rPr>
              <a:t>“</a:t>
            </a:r>
            <a:r>
              <a:rPr lang="en-US" sz="2400" dirty="0" err="1" smtClean="0">
                <a:latin typeface="Courier"/>
                <a:cs typeface="Courier"/>
              </a:rPr>
              <a:t>sprinkles”</a:t>
            </a:r>
            <a:r>
              <a:rPr lang="en-US" sz="2400" dirty="0" err="1">
                <a:latin typeface="Courier"/>
                <a:cs typeface="Courier"/>
              </a:rPr>
              <a:t>,</a:t>
            </a:r>
            <a:r>
              <a:rPr lang="en-US" sz="2400" dirty="0" err="1" smtClean="0">
                <a:latin typeface="Courier"/>
                <a:cs typeface="Courier"/>
              </a:rPr>
              <a:t>”sugar</a:t>
            </a:r>
            <a:r>
              <a:rPr lang="en-US" sz="2400" dirty="0" smtClean="0">
                <a:latin typeface="Courier"/>
                <a:cs typeface="Courier"/>
              </a:rPr>
              <a:t>”)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boxSpot</a:t>
            </a:r>
            <a:r>
              <a:rPr lang="en-US" sz="2400" dirty="0" smtClean="0">
                <a:latin typeface="Courier"/>
                <a:cs typeface="Courier"/>
              </a:rPr>
              <a:t>&lt;- c(“</a:t>
            </a:r>
            <a:r>
              <a:rPr lang="en-US" sz="2400" dirty="0" err="1" smtClean="0">
                <a:latin typeface="Courier"/>
                <a:cs typeface="Courier"/>
              </a:rPr>
              <a:t>First”,”Second</a:t>
            </a:r>
            <a:r>
              <a:rPr lang="en-US" sz="2400" dirty="0" smtClean="0">
                <a:latin typeface="Courier"/>
                <a:cs typeface="Courier"/>
              </a:rPr>
              <a:t>”)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type[2</a:t>
            </a:r>
            <a:r>
              <a:rPr lang="en-US" sz="2400" dirty="0" smtClean="0">
                <a:latin typeface="Courier"/>
                <a:cs typeface="Courier"/>
              </a:rPr>
              <a:t>]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[1] “chocolate”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-88728" r="-88728"/>
          <a:stretch>
            <a:fillRect/>
          </a:stretch>
        </p:blipFill>
        <p:spPr>
          <a:xfrm>
            <a:off x="-249640" y="1673352"/>
            <a:ext cx="4038600" cy="4718304"/>
          </a:xfrm>
        </p:spPr>
      </p:pic>
    </p:spTree>
    <p:extLst>
      <p:ext uri="{BB962C8B-B14F-4D97-AF65-F5344CB8AC3E}">
        <p14:creationId xmlns:p14="http://schemas.microsoft.com/office/powerpoint/2010/main" val="11311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491911" y="1673352"/>
            <a:ext cx="6505329" cy="471830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Missing data in R is represented by NA</a:t>
            </a:r>
          </a:p>
          <a:p>
            <a:r>
              <a:rPr lang="en-US" dirty="0" smtClean="0"/>
              <a:t>(Note: you may still have implicit missing data)</a:t>
            </a:r>
          </a:p>
          <a:p>
            <a:r>
              <a:rPr lang="en-US" dirty="0" smtClean="0"/>
              <a:t>NA represents “Not available”</a:t>
            </a:r>
          </a:p>
          <a:p>
            <a:r>
              <a:rPr lang="en-US" dirty="0" smtClean="0"/>
              <a:t>Comparison operators will not detect NA</a:t>
            </a:r>
          </a:p>
          <a:p>
            <a:r>
              <a:rPr lang="en-US" dirty="0" smtClean="0"/>
              <a:t>Use missing value functions like “</a:t>
            </a:r>
            <a:r>
              <a:rPr lang="en-US" dirty="0" err="1" smtClean="0"/>
              <a:t>is.na</a:t>
            </a:r>
            <a:r>
              <a:rPr lang="en-US" dirty="0" smtClean="0"/>
              <a:t>()”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type </a:t>
            </a:r>
            <a:r>
              <a:rPr lang="en-US" sz="2400" dirty="0">
                <a:latin typeface="Courier"/>
                <a:cs typeface="Courier"/>
              </a:rPr>
              <a:t>&lt;</a:t>
            </a:r>
            <a:r>
              <a:rPr lang="en-US" sz="2400" dirty="0" smtClean="0">
                <a:latin typeface="Courier"/>
                <a:cs typeface="Courier"/>
              </a:rPr>
              <a:t>-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“plain”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calories </a:t>
            </a:r>
            <a:r>
              <a:rPr lang="en-US" sz="2400" dirty="0">
                <a:latin typeface="Courier"/>
                <a:cs typeface="Courier"/>
              </a:rPr>
              <a:t>&lt;- </a:t>
            </a:r>
            <a:r>
              <a:rPr lang="en-US" sz="2400" dirty="0" smtClean="0">
                <a:latin typeface="Courier"/>
                <a:cs typeface="Courier"/>
              </a:rPr>
              <a:t>200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topping </a:t>
            </a:r>
            <a:r>
              <a:rPr lang="en-US" sz="2400" dirty="0" smtClean="0">
                <a:latin typeface="Courier"/>
                <a:cs typeface="Courier"/>
              </a:rPr>
              <a:t>&lt;- “chocolate”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delicious </a:t>
            </a:r>
            <a:r>
              <a:rPr lang="en-US" sz="2400" dirty="0" smtClean="0">
                <a:latin typeface="Courier"/>
                <a:cs typeface="Courier"/>
              </a:rPr>
              <a:t>&lt;- TRUE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available </a:t>
            </a:r>
            <a:r>
              <a:rPr lang="en-US" sz="2400" dirty="0" smtClean="0">
                <a:latin typeface="Courier"/>
                <a:cs typeface="Courier"/>
              </a:rPr>
              <a:t>&lt;- NA</a:t>
            </a: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is.na</a:t>
            </a:r>
            <a:r>
              <a:rPr lang="en-US" sz="2400" dirty="0" smtClean="0">
                <a:latin typeface="Courier"/>
                <a:cs typeface="Courier"/>
              </a:rPr>
              <a:t>(available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[1] TRUE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13" r="113"/>
          <a:stretch>
            <a:fillRect/>
          </a:stretch>
        </p:blipFill>
        <p:spPr>
          <a:xfrm>
            <a:off x="143764" y="2788129"/>
            <a:ext cx="2028085" cy="2369416"/>
          </a:xfrm>
        </p:spPr>
      </p:pic>
    </p:spTree>
    <p:extLst>
      <p:ext uri="{BB962C8B-B14F-4D97-AF65-F5344CB8AC3E}">
        <p14:creationId xmlns:p14="http://schemas.microsoft.com/office/powerpoint/2010/main" val="962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8619" b="-38619"/>
          <a:stretch>
            <a:fillRect/>
          </a:stretch>
        </p:blipFill>
        <p:spPr>
          <a:xfrm>
            <a:off x="910736" y="-464647"/>
            <a:ext cx="7272188" cy="8844116"/>
          </a:xfrm>
        </p:spPr>
      </p:pic>
      <p:sp>
        <p:nvSpPr>
          <p:cNvPr id="7" name="TextBox 6"/>
          <p:cNvSpPr txBox="1"/>
          <p:nvPr/>
        </p:nvSpPr>
        <p:spPr>
          <a:xfrm>
            <a:off x="6626088" y="6587520"/>
            <a:ext cx="1556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Source: </a:t>
            </a:r>
            <a:r>
              <a:rPr lang="en-US" sz="1050" dirty="0" err="1" smtClean="0"/>
              <a:t>bit.ly</a:t>
            </a:r>
            <a:r>
              <a:rPr lang="en-US" sz="1050" dirty="0" smtClean="0"/>
              <a:t>/1QRSmlf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5668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ectorToDataFr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7" y="478370"/>
            <a:ext cx="8383978" cy="73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38" y="616688"/>
            <a:ext cx="5802540" cy="57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"/>
              </a:rPr>
              <a:t>Google – </a:t>
            </a:r>
            <a:r>
              <a:rPr lang="en-US" dirty="0" err="1" smtClean="0">
                <a:cs typeface="Courier"/>
              </a:rPr>
              <a:t>add“r</a:t>
            </a:r>
            <a:r>
              <a:rPr lang="en-US" dirty="0" smtClean="0">
                <a:cs typeface="Courier"/>
              </a:rPr>
              <a:t>” or “</a:t>
            </a:r>
            <a:r>
              <a:rPr lang="en-US" dirty="0" err="1" smtClean="0">
                <a:cs typeface="Courier"/>
              </a:rPr>
              <a:t>rstats</a:t>
            </a:r>
            <a:r>
              <a:rPr lang="en-US" dirty="0" smtClean="0">
                <a:cs typeface="Courier"/>
              </a:rPr>
              <a:t>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smtClean="0">
                <a:cs typeface="Courier"/>
              </a:rPr>
              <a:t>Stack Overflow – add “[r]”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err="1" smtClean="0">
                <a:cs typeface="Courier"/>
              </a:rPr>
              <a:t>rseek.org</a:t>
            </a:r>
            <a:r>
              <a:rPr lang="en-US" dirty="0" smtClean="0">
                <a:cs typeface="Courier"/>
              </a:rPr>
              <a:t> (Google, but focused on R)</a:t>
            </a:r>
          </a:p>
          <a:p>
            <a:endParaRPr lang="en-US" dirty="0">
              <a:cs typeface="Courier"/>
            </a:endParaRPr>
          </a:p>
          <a:p>
            <a:r>
              <a:rPr lang="en-US" dirty="0" smtClean="0">
                <a:cs typeface="Courier"/>
              </a:rPr>
              <a:t>Quick R – </a:t>
            </a:r>
            <a:r>
              <a:rPr lang="en-US" dirty="0" err="1" smtClean="0">
                <a:cs typeface="Courier"/>
              </a:rPr>
              <a:t>statmethods.net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u="sng" dirty="0"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7" y="5326707"/>
            <a:ext cx="19304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59" y="5171107"/>
            <a:ext cx="1194468" cy="109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656" y="5441675"/>
            <a:ext cx="21082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569" y="5171107"/>
            <a:ext cx="1184359" cy="11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967"/>
            <a:ext cx="9144000" cy="58540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0614" y="463639"/>
            <a:ext cx="672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Stat545 – Jenny Bryan’s UBC Course on Stats in 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46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At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help(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  <a:cs typeface="Courier"/>
              </a:rPr>
              <a:t>?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??topic #search the help system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appropos</a:t>
            </a:r>
            <a:r>
              <a:rPr lang="en-US" dirty="0" smtClean="0">
                <a:latin typeface="Courier"/>
                <a:cs typeface="Courier"/>
              </a:rPr>
              <a:t>(“topic”)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vignette(“topic</a:t>
            </a:r>
            <a:r>
              <a:rPr lang="en-US" dirty="0" smtClean="0">
                <a:latin typeface="Courier"/>
                <a:cs typeface="Courier"/>
              </a:rPr>
              <a:t>”)</a:t>
            </a:r>
            <a:endParaRPr lang="en-US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160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356" b="11356"/>
          <a:stretch>
            <a:fillRect/>
          </a:stretch>
        </p:blipFill>
        <p:spPr>
          <a:xfrm>
            <a:off x="457200" y="1826373"/>
            <a:ext cx="2523958" cy="149567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50" y="1266372"/>
            <a:ext cx="3382211" cy="104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569" y="5031903"/>
            <a:ext cx="1949387" cy="1183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41" y="3603167"/>
            <a:ext cx="2718468" cy="1032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23" y="3778947"/>
            <a:ext cx="2801235" cy="1472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46009" y="5427579"/>
            <a:ext cx="280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...And many more....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3" y="1854017"/>
            <a:ext cx="864307" cy="986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470" y="3445873"/>
            <a:ext cx="1286076" cy="1678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359" y="2567896"/>
            <a:ext cx="2102712" cy="7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3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R Studio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10" y="2870887"/>
            <a:ext cx="1981200" cy="158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4707237"/>
            <a:ext cx="341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the open source statistical programming</a:t>
            </a:r>
            <a:r>
              <a:rPr lang="en-US" dirty="0"/>
              <a:t> </a:t>
            </a:r>
            <a:r>
              <a:rPr lang="en-US" dirty="0" smtClean="0"/>
              <a:t>language.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06016" y="4707236"/>
            <a:ext cx="408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a development environment for using the R programming language.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49" y="2870887"/>
            <a:ext cx="4191651" cy="14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63"/>
            <a:ext cx="9144000" cy="5819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288" y="457199"/>
            <a:ext cx="799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vm-manage.oit.duke.edu</a:t>
            </a:r>
            <a:endParaRPr lang="en-US" sz="2400" dirty="0"/>
          </a:p>
        </p:txBody>
      </p:sp>
      <p:sp>
        <p:nvSpPr>
          <p:cNvPr id="6" name="Down Arrow 5"/>
          <p:cNvSpPr/>
          <p:nvPr/>
        </p:nvSpPr>
        <p:spPr>
          <a:xfrm>
            <a:off x="6356195" y="1038263"/>
            <a:ext cx="412595" cy="613317"/>
          </a:xfrm>
          <a:prstGeom prst="downArrow">
            <a:avLst/>
          </a:prstGeom>
          <a:solidFill>
            <a:srgbClr val="FFC000"/>
          </a:solidFill>
          <a:ln w="26424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600"/>
            <a:ext cx="9144000" cy="53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uploading Data to R in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27" y="1060808"/>
            <a:ext cx="6781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9635</TotalTime>
  <Words>694</Words>
  <Application>Microsoft Macintosh PowerPoint</Application>
  <PresentationFormat>On-screen Show (4:3)</PresentationFormat>
  <Paragraphs>133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Courier</vt:lpstr>
      <vt:lpstr>Arial</vt:lpstr>
      <vt:lpstr>Clarity</vt:lpstr>
      <vt:lpstr>Intro to R</vt:lpstr>
      <vt:lpstr>Background</vt:lpstr>
      <vt:lpstr>R and R Studio</vt:lpstr>
      <vt:lpstr>PowerPoint Presentation</vt:lpstr>
      <vt:lpstr>PowerPoint Presentation</vt:lpstr>
      <vt:lpstr>PowerPoint Presentation</vt:lpstr>
      <vt:lpstr>uploading Data to R in 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(A few) Benefits of R</vt:lpstr>
      <vt:lpstr>What can you do? </vt:lpstr>
      <vt:lpstr>R Basics</vt:lpstr>
      <vt:lpstr>(Selected) Data STructures</vt:lpstr>
      <vt:lpstr>vectors</vt:lpstr>
      <vt:lpstr>vectors</vt:lpstr>
      <vt:lpstr>missing data</vt:lpstr>
      <vt:lpstr>data frames</vt:lpstr>
      <vt:lpstr>PowerPoint Presentation</vt:lpstr>
      <vt:lpstr>PowerPoint Presentation</vt:lpstr>
      <vt:lpstr>HELP!</vt:lpstr>
      <vt:lpstr>Getting Help Online</vt:lpstr>
      <vt:lpstr>PowerPoint Presentation</vt:lpstr>
      <vt:lpstr>Getting Help At the Command Line</vt:lpstr>
      <vt:lpstr>Extending R </vt:lpstr>
      <vt:lpstr>Today’s goals</vt:lpstr>
    </vt:vector>
  </TitlesOfParts>
  <Company>Duke University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Data Libraries</dc:title>
  <dc:creator>Joel Herndon</dc:creator>
  <cp:lastModifiedBy>Joel Herndon</cp:lastModifiedBy>
  <cp:revision>101</cp:revision>
  <cp:lastPrinted>2016-04-07T17:13:05Z</cp:lastPrinted>
  <dcterms:created xsi:type="dcterms:W3CDTF">2016-03-11T17:26:49Z</dcterms:created>
  <dcterms:modified xsi:type="dcterms:W3CDTF">2016-09-13T15:43:23Z</dcterms:modified>
</cp:coreProperties>
</file>